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6858000" cy="9144000"/>
  <p:embeddedFontLst>
    <p:embeddedFont>
      <p:font typeface="Playfair Display"/>
      <p:regular r:id="rId60"/>
      <p:bold r:id="rId61"/>
      <p:italic r:id="rId62"/>
      <p:boldItalic r:id="rId63"/>
    </p:embeddedFont>
    <p:embeddedFont>
      <p:font typeface="Montserrat"/>
      <p:regular r:id="rId64"/>
      <p:bold r:id="rId65"/>
      <p:italic r:id="rId66"/>
      <p:boldItalic r:id="rId67"/>
    </p:embeddedFont>
    <p:embeddedFont>
      <p:font typeface="Cabin"/>
      <p:regular r:id="rId68"/>
      <p:bold r:id="rId69"/>
      <p:italic r:id="rId70"/>
      <p:boldItalic r:id="rId71"/>
    </p:embeddedFont>
    <p:embeddedFont>
      <p:font typeface="Oswald"/>
      <p:regular r:id="rId72"/>
      <p:bold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BB94B89-B69E-4B4D-80D9-901D9581768E}">
  <a:tblStyle styleId="{DBB94B89-B69E-4B4D-80D9-901D958176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Oswald-bold.fntdata"/><Relationship Id="rId72" Type="http://schemas.openxmlformats.org/officeDocument/2006/relationships/font" Target="fonts/Oswald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Cabin-boldItalic.fntdata"/><Relationship Id="rId70" Type="http://schemas.openxmlformats.org/officeDocument/2006/relationships/font" Target="fonts/Cabin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PlayfairDisplay-italic.fntdata"/><Relationship Id="rId61" Type="http://schemas.openxmlformats.org/officeDocument/2006/relationships/font" Target="fonts/PlayfairDisplay-bold.fntdata"/><Relationship Id="rId20" Type="http://schemas.openxmlformats.org/officeDocument/2006/relationships/slide" Target="slides/slide14.xml"/><Relationship Id="rId64" Type="http://schemas.openxmlformats.org/officeDocument/2006/relationships/font" Target="fonts/Montserrat-regular.fntdata"/><Relationship Id="rId63" Type="http://schemas.openxmlformats.org/officeDocument/2006/relationships/font" Target="fonts/PlayfairDisplay-boldItalic.fntdata"/><Relationship Id="rId22" Type="http://schemas.openxmlformats.org/officeDocument/2006/relationships/slide" Target="slides/slide16.xml"/><Relationship Id="rId66" Type="http://schemas.openxmlformats.org/officeDocument/2006/relationships/font" Target="fonts/Montserrat-italic.fntdata"/><Relationship Id="rId21" Type="http://schemas.openxmlformats.org/officeDocument/2006/relationships/slide" Target="slides/slide15.xml"/><Relationship Id="rId65" Type="http://schemas.openxmlformats.org/officeDocument/2006/relationships/font" Target="fonts/Montserrat-bold.fntdata"/><Relationship Id="rId24" Type="http://schemas.openxmlformats.org/officeDocument/2006/relationships/slide" Target="slides/slide18.xml"/><Relationship Id="rId68" Type="http://schemas.openxmlformats.org/officeDocument/2006/relationships/font" Target="fonts/Cabin-regular.fntdata"/><Relationship Id="rId23" Type="http://schemas.openxmlformats.org/officeDocument/2006/relationships/slide" Target="slides/slide17.xml"/><Relationship Id="rId67" Type="http://schemas.openxmlformats.org/officeDocument/2006/relationships/font" Target="fonts/Montserrat-boldItalic.fntdata"/><Relationship Id="rId60" Type="http://schemas.openxmlformats.org/officeDocument/2006/relationships/font" Target="fonts/PlayfairDisplay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Cabin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1e85a6d5ec_5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1e85a6d5ec_5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1e85a6d5ec_5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1e85a6d5ec_5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1e85a6d5ec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1e85a6d5ec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1e85a6d5ec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1e85a6d5ec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1e85a6d5ec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1e85a6d5ec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1e85a6d5ec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1e85a6d5ec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1e85a6d5ec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1e85a6d5ec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1e85a6d5ec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1e85a6d5ec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e85a6d5ec_5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1e85a6d5ec_5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e85a6d5ec_5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e85a6d5ec_5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e85a6d5ec_5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1e85a6d5ec_5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1e85a6d5ec_5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1e85a6d5ec_5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1e85a6d5ec_5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1e85a6d5ec_5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1e85a6d5ec_5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1e85a6d5ec_5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1e85a6d5ec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1e85a6d5ec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1e85a6d5ec_5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1e85a6d5ec_5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1e85a6d5ec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1e85a6d5ec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1e85a6d5ec_5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1e85a6d5ec_5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1e85a6d5ec_5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1e85a6d5ec_5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1e85a6d5e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1e85a6d5e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1e85a6d5ec_8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1e85a6d5ec_8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e85a6d5e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e85a6d5e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1e85a6d5ec_8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1e85a6d5ec_8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1e85a6d5ec_8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1e85a6d5ec_8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e85a6d5ec_8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e85a6d5ec_8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1e85a6d5e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1e85a6d5e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1e85a6d5e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1e85a6d5e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1e85a6d5e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1e85a6d5e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1e85a6d5e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1e85a6d5e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e85a6d5e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e85a6d5e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1e85a6d5e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1e85a6d5e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1e85a6d5ec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1e85a6d5ec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1e85a6d5e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1e85a6d5e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1e85a6d5ec_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1e85a6d5ec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1e85a6d5ec_6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1e85a6d5ec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1e85a6d5ec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1e85a6d5ec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1e85a6d5ec_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1e85a6d5ec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1e85a6d5ec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1e85a6d5ec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1e85a6d5ec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1e85a6d5ec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1e85a6d5ec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1e85a6d5ec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1e85a6d5e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1e85a6d5e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1e85a6d5ec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1e85a6d5ec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1e85a6d5ec_5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1e85a6d5ec_5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e85a6d5e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1e85a6d5e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1e85a6d5ec_5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1e85a6d5ec_5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e85a6d5ec_5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1e85a6d5ec_5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1e85a6d5ec_5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1e85a6d5ec_5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1e85a6d5ec_5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1e85a6d5ec_5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1e85a6d5ec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1e85a6d5ec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1e85a6d5ec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1e85a6d5ec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e85a6d5ec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1e85a6d5ec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1e85a6d5ec_5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1e85a6d5ec_5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D0E0E3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6.jpg"/><Relationship Id="rId4" Type="http://schemas.openxmlformats.org/officeDocument/2006/relationships/image" Target="../media/image6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5.jpg"/><Relationship Id="rId4" Type="http://schemas.openxmlformats.org/officeDocument/2006/relationships/image" Target="../media/image6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Relationship Id="rId4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Relationship Id="rId4" Type="http://schemas.openxmlformats.org/officeDocument/2006/relationships/image" Target="../media/image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jpg"/><Relationship Id="rId4" Type="http://schemas.openxmlformats.org/officeDocument/2006/relationships/image" Target="../media/image1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jpg"/><Relationship Id="rId4" Type="http://schemas.openxmlformats.org/officeDocument/2006/relationships/image" Target="../media/image3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8.jpg"/><Relationship Id="rId4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Relationship Id="rId4" Type="http://schemas.openxmlformats.org/officeDocument/2006/relationships/image" Target="../media/image59.png"/><Relationship Id="rId5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Relationship Id="rId4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Relationship Id="rId4" Type="http://schemas.openxmlformats.org/officeDocument/2006/relationships/image" Target="../media/image63.png"/><Relationship Id="rId9" Type="http://schemas.openxmlformats.org/officeDocument/2006/relationships/image" Target="../media/image56.jpg"/><Relationship Id="rId5" Type="http://schemas.openxmlformats.org/officeDocument/2006/relationships/image" Target="../media/image48.png"/><Relationship Id="rId6" Type="http://schemas.openxmlformats.org/officeDocument/2006/relationships/image" Target="../media/image53.png"/><Relationship Id="rId7" Type="http://schemas.openxmlformats.org/officeDocument/2006/relationships/image" Target="../media/image67.jpg"/><Relationship Id="rId8" Type="http://schemas.openxmlformats.org/officeDocument/2006/relationships/image" Target="../media/image5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Relationship Id="rId4" Type="http://schemas.openxmlformats.org/officeDocument/2006/relationships/image" Target="../media/image27.jpg"/><Relationship Id="rId5" Type="http://schemas.openxmlformats.org/officeDocument/2006/relationships/image" Target="../media/image42.jpg"/><Relationship Id="rId6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instagram.com/iou_scen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jpg"/><Relationship Id="rId4" Type="http://schemas.openxmlformats.org/officeDocument/2006/relationships/image" Target="../media/image2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32.jpg"/><Relationship Id="rId5" Type="http://schemas.openxmlformats.org/officeDocument/2006/relationships/image" Target="../media/image5.jpg"/><Relationship Id="rId6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/>
        </p:nvSpPr>
        <p:spPr>
          <a:xfrm>
            <a:off x="3528750" y="2187000"/>
            <a:ext cx="2086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Playfair Display"/>
                <a:ea typeface="Playfair Display"/>
                <a:cs typeface="Playfair Display"/>
                <a:sym typeface="Playfair Display"/>
              </a:rPr>
              <a:t>The One</a:t>
            </a:r>
            <a:endParaRPr sz="3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4294967295" type="body"/>
          </p:nvPr>
        </p:nvSpPr>
        <p:spPr>
          <a:xfrm>
            <a:off x="978150" y="679050"/>
            <a:ext cx="7187700" cy="31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*사람들은 본인이 원하는 취향의 향수를 잘 모름</a:t>
            </a:r>
            <a:endParaRPr b="1" sz="2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=&gt;개인의 취향에 가장 가까운 향수를 선택하는 프로토타입 모델 만들기</a:t>
            </a:r>
            <a:endParaRPr b="1" sz="2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508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0058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2558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513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547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763" y="337600"/>
            <a:ext cx="5810476" cy="331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875" y="160825"/>
            <a:ext cx="4396227" cy="329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5163" y="160825"/>
            <a:ext cx="2472887" cy="3297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463" y="270250"/>
            <a:ext cx="2713559" cy="314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978" y="270250"/>
            <a:ext cx="2713559" cy="314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0" y="586000"/>
            <a:ext cx="4814141" cy="286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24" y="586000"/>
            <a:ext cx="4054875" cy="2861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55555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713" y="152400"/>
            <a:ext cx="383738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31350" y="1409250"/>
            <a:ext cx="4036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FF99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“침대에서 무슨 옷을 입고 주무시나요?”</a:t>
            </a:r>
            <a:endParaRPr b="1" sz="2400">
              <a:solidFill>
                <a:srgbClr val="FF9900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982925" y="3279250"/>
            <a:ext cx="2813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400">
                <a:solidFill>
                  <a:schemeClr val="lt1"/>
                </a:solidFill>
                <a:highlight>
                  <a:srgbClr val="F1C232"/>
                </a:highlight>
                <a:latin typeface="Malgun Gothic"/>
                <a:ea typeface="Malgun Gothic"/>
                <a:cs typeface="Malgun Gothic"/>
                <a:sym typeface="Malgun Gothic"/>
              </a:rPr>
              <a:t>“샤넬 No. 5.”</a:t>
            </a:r>
            <a:endParaRPr b="1" sz="3600">
              <a:solidFill>
                <a:schemeClr val="lt1"/>
              </a:solidFill>
              <a:highlight>
                <a:srgbClr val="F1C232"/>
              </a:highlight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87225" y="932250"/>
            <a:ext cx="383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3E3E3E"/>
                </a:solidFill>
                <a:highlight>
                  <a:srgbClr val="F1F1F1"/>
                </a:highlight>
              </a:rPr>
              <a:t>Q. What do you wear to bed?</a:t>
            </a:r>
            <a:endParaRPr sz="2400"/>
          </a:p>
        </p:txBody>
      </p:sp>
      <p:sp>
        <p:nvSpPr>
          <p:cNvPr id="67" name="Google Shape;67;p14"/>
          <p:cNvSpPr txBox="1"/>
          <p:nvPr/>
        </p:nvSpPr>
        <p:spPr>
          <a:xfrm>
            <a:off x="0" y="2783500"/>
            <a:ext cx="4383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E3E3E"/>
                </a:solidFill>
                <a:highlight>
                  <a:srgbClr val="F1F1F1"/>
                </a:highlight>
              </a:rPr>
              <a:t>"What do I wear in bed?" "Why, Chanel No 5, of course!"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50" y="565325"/>
            <a:ext cx="4867624" cy="278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2"/>
          <p:cNvPicPr preferRelativeResize="0"/>
          <p:nvPr/>
        </p:nvPicPr>
        <p:blipFill rotWithShape="1">
          <a:blip r:embed="rId4">
            <a:alphaModFix/>
          </a:blip>
          <a:srcRect b="36540" l="0" r="7995" t="0"/>
          <a:stretch/>
        </p:blipFill>
        <p:spPr>
          <a:xfrm>
            <a:off x="5129900" y="1111425"/>
            <a:ext cx="3935124" cy="169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25" y="962075"/>
            <a:ext cx="5558523" cy="254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4">
            <a:alphaModFix/>
          </a:blip>
          <a:srcRect b="15504" l="0" r="18982" t="0"/>
          <a:stretch/>
        </p:blipFill>
        <p:spPr>
          <a:xfrm>
            <a:off x="5222075" y="36875"/>
            <a:ext cx="3720826" cy="24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0" r="3362" t="0"/>
          <a:stretch/>
        </p:blipFill>
        <p:spPr>
          <a:xfrm>
            <a:off x="2087675" y="265200"/>
            <a:ext cx="4968649" cy="342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3">
            <a:alphaModFix/>
          </a:blip>
          <a:srcRect b="15002" l="0" r="25166" t="0"/>
          <a:stretch/>
        </p:blipFill>
        <p:spPr>
          <a:xfrm>
            <a:off x="2155025" y="228150"/>
            <a:ext cx="4833949" cy="34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00" y="490450"/>
            <a:ext cx="4176399" cy="2980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465" y="490450"/>
            <a:ext cx="4161235" cy="298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7"/>
          <p:cNvPicPr preferRelativeResize="0"/>
          <p:nvPr/>
        </p:nvPicPr>
        <p:blipFill rotWithShape="1">
          <a:blip r:embed="rId3">
            <a:alphaModFix/>
          </a:blip>
          <a:srcRect b="-918" l="0" r="20741" t="0"/>
          <a:stretch/>
        </p:blipFill>
        <p:spPr>
          <a:xfrm>
            <a:off x="2550675" y="68225"/>
            <a:ext cx="4042648" cy="350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양식 응답 차트. 질문 제목: 추천 받으신 향수가 마음에 드시나요?&#10;&#10;&#10;해당하는 만족도 칸에 체크해주세요!. 응답 수: 응답 25개." id="202" name="Google Shape;202;p38" title="추천 받으신 향수가 마음에 드시나요?&#10;&#10;&#10;해당하는 만족도 칸에 체크해주세요!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150" y="721148"/>
            <a:ext cx="5423698" cy="25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양식 응답 차트. 질문 제목: 얼마나 필요한 서비스라고 생각하시나요?&#10;. 응답 수: 응답 25개." id="207" name="Google Shape;207;p39" title="얼마나 필요한 서비스라고 생각하시나요?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00" y="410096"/>
            <a:ext cx="5063475" cy="2128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양식 응답 차트. 질문 제목: 본 추천프로그램을 서비스화 한다면 이용하실 의향이 있으신가요?. 응답 수: 응답 25개." id="208" name="Google Shape;208;p39" title="본 추천프로그램을 서비스화 한다면 이용하실 의향이 있으신가요?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8725" y="1660138"/>
            <a:ext cx="4699274" cy="197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서홍열</a:t>
            </a:r>
            <a:endParaRPr b="1" sz="4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개요</a:t>
            </a:r>
            <a:endParaRPr b="1"/>
          </a:p>
        </p:txBody>
      </p:sp>
      <p:sp>
        <p:nvSpPr>
          <p:cNvPr id="219" name="Google Shape;219;p41"/>
          <p:cNvSpPr txBox="1"/>
          <p:nvPr/>
        </p:nvSpPr>
        <p:spPr>
          <a:xfrm>
            <a:off x="357975" y="1161125"/>
            <a:ext cx="6679800" cy="24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주제 : 고객이 선택한 특성들과 가장 유사한 향수를 추천해주는 머신러닝 기반 서비스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목표 : 온/오프라인에서 이용가능한 향수 </a:t>
            </a:r>
            <a:r>
              <a:rPr b="1" lang="en" sz="1100">
                <a:solidFill>
                  <a:schemeClr val="dk2"/>
                </a:solidFill>
              </a:rPr>
              <a:t>추천 큐레이팅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기획의도 : 사용자가 향수를 보다 </a:t>
            </a:r>
            <a:r>
              <a:rPr b="1" lang="en" sz="1100">
                <a:solidFill>
                  <a:schemeClr val="dk2"/>
                </a:solidFill>
              </a:rPr>
              <a:t>쉽고 재미있게</a:t>
            </a:r>
            <a:r>
              <a:rPr lang="en" sz="1100">
                <a:solidFill>
                  <a:schemeClr val="dk2"/>
                </a:solidFill>
              </a:rPr>
              <a:t> 경험할 수 있도록하여 더 많은 소비를 유도하기위함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배경 : 향수에 대한 국내 소비 지형 변화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개성 강한 MZ세대가 국내 향수 시장에서의 중요한 소비자로 등장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코로나 시국을 거치면서 사람들이 냄새에 대한 민감도 증가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경기 불황이 장기화됨에따라 이른바, ‘**립스틱 효과’**가 ****향수로 옮겨질 가능성 증대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경쟁력 : 현재 국내 향수 시장에서 이용가능한 향수 추천 서비스 無 ⇒ 시장 선점으로 경쟁력 확보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왜 향수인가?</a:t>
            </a:r>
            <a:endParaRPr b="1"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155850" y="2472225"/>
            <a:ext cx="8832300" cy="14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 u="sng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향수는 기억이며, 추억이고 그 사람이다.</a:t>
            </a:r>
            <a:endParaRPr b="1" i="1" sz="3000" u="sng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3000" u="sng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시장상황</a:t>
            </a:r>
            <a:endParaRPr b="1"/>
          </a:p>
        </p:txBody>
      </p:sp>
      <p:pic>
        <p:nvPicPr>
          <p:cNvPr id="225" name="Google Shape;22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3400"/>
            <a:ext cx="5056800" cy="278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2550" y="1822102"/>
            <a:ext cx="4739749" cy="28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2" y="2289125"/>
            <a:ext cx="4462127" cy="41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시장상황</a:t>
            </a:r>
            <a:endParaRPr b="1"/>
          </a:p>
        </p:txBody>
      </p:sp>
      <p:pic>
        <p:nvPicPr>
          <p:cNvPr id="233" name="Google Shape;2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87925"/>
            <a:ext cx="4192126" cy="37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575" y="1235025"/>
            <a:ext cx="4137735" cy="371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업무분장</a:t>
            </a:r>
            <a:endParaRPr b="1"/>
          </a:p>
        </p:txBody>
      </p:sp>
      <p:pic>
        <p:nvPicPr>
          <p:cNvPr id="240" name="Google Shape;2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00" y="1431175"/>
            <a:ext cx="4110802" cy="30831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241" name="Google Shape;24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7200" y="1431175"/>
            <a:ext cx="3527487" cy="31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김도형</a:t>
            </a:r>
            <a:endParaRPr b="1" sz="4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담당: 웹 크롤링</a:t>
            </a:r>
            <a:endParaRPr b="1"/>
          </a:p>
        </p:txBody>
      </p:sp>
      <p:pic>
        <p:nvPicPr>
          <p:cNvPr id="252" name="Google Shape;25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225" y="1322525"/>
            <a:ext cx="611356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담당: 웹 크롤링</a:t>
            </a:r>
            <a:endParaRPr b="1"/>
          </a:p>
        </p:txBody>
      </p:sp>
      <p:pic>
        <p:nvPicPr>
          <p:cNvPr id="258" name="Google Shape;2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938" y="1322525"/>
            <a:ext cx="429212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담당: 웹 크롤링</a:t>
            </a:r>
            <a:endParaRPr b="1"/>
          </a:p>
        </p:txBody>
      </p:sp>
      <p:pic>
        <p:nvPicPr>
          <p:cNvPr id="264" name="Google Shape;2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225" y="1322525"/>
            <a:ext cx="611356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담당: 웹 크롤링</a:t>
            </a:r>
            <a:endParaRPr b="1"/>
          </a:p>
        </p:txBody>
      </p:sp>
      <p:pic>
        <p:nvPicPr>
          <p:cNvPr id="270" name="Google Shape;27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225" y="1322525"/>
            <a:ext cx="611356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김성훈</a:t>
            </a:r>
            <a:endParaRPr b="1" sz="4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1"/>
          <p:cNvSpPr/>
          <p:nvPr/>
        </p:nvSpPr>
        <p:spPr>
          <a:xfrm>
            <a:off x="3471350" y="3409625"/>
            <a:ext cx="5512200" cy="602400"/>
          </a:xfrm>
          <a:prstGeom prst="rect">
            <a:avLst/>
          </a:prstGeom>
          <a:solidFill>
            <a:srgbClr val="D5DF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51"/>
          <p:cNvSpPr/>
          <p:nvPr/>
        </p:nvSpPr>
        <p:spPr>
          <a:xfrm>
            <a:off x="246100" y="3457650"/>
            <a:ext cx="5512200" cy="602400"/>
          </a:xfrm>
          <a:prstGeom prst="rect">
            <a:avLst/>
          </a:prstGeom>
          <a:solidFill>
            <a:srgbClr val="D5DF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100" y="465375"/>
            <a:ext cx="4097191" cy="102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100" y="1588930"/>
            <a:ext cx="4525356" cy="3089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8967" y="1588930"/>
            <a:ext cx="2956884" cy="308919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1"/>
          <p:cNvSpPr/>
          <p:nvPr/>
        </p:nvSpPr>
        <p:spPr>
          <a:xfrm>
            <a:off x="911450" y="3047325"/>
            <a:ext cx="1339500" cy="129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1"/>
          <p:cNvSpPr txBox="1"/>
          <p:nvPr/>
        </p:nvSpPr>
        <p:spPr>
          <a:xfrm>
            <a:off x="2250950" y="3491750"/>
            <a:ext cx="80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layfair Display"/>
                <a:ea typeface="Playfair Display"/>
                <a:cs typeface="Playfair Display"/>
                <a:sym typeface="Playfair Display"/>
              </a:rPr>
              <a:t>특성 추가</a:t>
            </a:r>
            <a:endParaRPr sz="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7" name="Google Shape;287;p51"/>
          <p:cNvSpPr txBox="1"/>
          <p:nvPr/>
        </p:nvSpPr>
        <p:spPr>
          <a:xfrm>
            <a:off x="7132050" y="3134550"/>
            <a:ext cx="931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layfair Display"/>
                <a:ea typeface="Playfair Display"/>
                <a:cs typeface="Playfair Display"/>
                <a:sym typeface="Playfair Display"/>
              </a:rPr>
              <a:t>특성 채워넣기</a:t>
            </a:r>
            <a:endParaRPr sz="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[2] 담당 파트</a:t>
            </a:r>
            <a:endParaRPr b="1"/>
          </a:p>
        </p:txBody>
      </p:sp>
      <p:graphicFrame>
        <p:nvGraphicFramePr>
          <p:cNvPr id="79" name="Google Shape;79;p16"/>
          <p:cNvGraphicFramePr/>
          <p:nvPr/>
        </p:nvGraphicFramePr>
        <p:xfrm>
          <a:off x="952500" y="177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{DBB94B89-B69E-4B4D-80D9-901D9581768E}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이름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역할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정 도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기획, 데이터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서 홍 열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기획, 시장 조사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김 성 훈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머신 러닝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임 도 영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html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김 도 형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웹 크롤링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2"/>
          <p:cNvSpPr/>
          <p:nvPr/>
        </p:nvSpPr>
        <p:spPr>
          <a:xfrm>
            <a:off x="3471350" y="3409625"/>
            <a:ext cx="5512200" cy="602400"/>
          </a:xfrm>
          <a:prstGeom prst="rect">
            <a:avLst/>
          </a:prstGeom>
          <a:solidFill>
            <a:srgbClr val="D5DF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93" name="Google Shape;2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00" y="591750"/>
            <a:ext cx="4573226" cy="407844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2"/>
          <p:cNvSpPr txBox="1"/>
          <p:nvPr/>
        </p:nvSpPr>
        <p:spPr>
          <a:xfrm>
            <a:off x="2357575" y="1619200"/>
            <a:ext cx="174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layfair Display"/>
                <a:ea typeface="Playfair Display"/>
                <a:cs typeface="Playfair Display"/>
                <a:sym typeface="Playfair Display"/>
              </a:rPr>
              <a:t>범주형 컬럼 수치화</a:t>
            </a:r>
            <a:endParaRPr sz="11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295" name="Google Shape;295;p52"/>
          <p:cNvGraphicFramePr/>
          <p:nvPr/>
        </p:nvGraphicFramePr>
        <p:xfrm>
          <a:off x="5035300" y="893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{DBB94B89-B69E-4B4D-80D9-901D9581768E}</a:tableStyleId>
              </a:tblPr>
              <a:tblGrid>
                <a:gridCol w="692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여자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남자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여자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중성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96" name="Google Shape;296;p52"/>
          <p:cNvGraphicFramePr/>
          <p:nvPr/>
        </p:nvGraphicFramePr>
        <p:xfrm>
          <a:off x="6321150" y="49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{DBB94B89-B69E-4B4D-80D9-901D9581768E}</a:tableStyleId>
              </a:tblPr>
              <a:tblGrid>
                <a:gridCol w="691850"/>
                <a:gridCol w="691850"/>
                <a:gridCol w="691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남자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여자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중성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7" name="Google Shape;297;p52"/>
          <p:cNvSpPr/>
          <p:nvPr/>
        </p:nvSpPr>
        <p:spPr>
          <a:xfrm>
            <a:off x="5879500" y="1543150"/>
            <a:ext cx="290400" cy="2862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aphicFrame>
        <p:nvGraphicFramePr>
          <p:cNvPr id="298" name="Google Shape;298;p52"/>
          <p:cNvGraphicFramePr/>
          <p:nvPr/>
        </p:nvGraphicFramePr>
        <p:xfrm>
          <a:off x="5035300" y="3143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{DBB94B89-B69E-4B4D-80D9-901D9581768E}</a:tableStyleId>
              </a:tblPr>
              <a:tblGrid>
                <a:gridCol w="692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가벼운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중간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중간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무거운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99" name="Google Shape;299;p52"/>
          <p:cNvGraphicFramePr/>
          <p:nvPr/>
        </p:nvGraphicFramePr>
        <p:xfrm>
          <a:off x="6321150" y="274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{DBB94B89-B69E-4B4D-80D9-901D9581768E}</a:tableStyleId>
              </a:tblPr>
              <a:tblGrid>
                <a:gridCol w="691850"/>
                <a:gridCol w="691850"/>
                <a:gridCol w="691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가벼운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중간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무거운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0" name="Google Shape;300;p52"/>
          <p:cNvSpPr/>
          <p:nvPr/>
        </p:nvSpPr>
        <p:spPr>
          <a:xfrm>
            <a:off x="5879500" y="3793250"/>
            <a:ext cx="290400" cy="2862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1" name="Google Shape;301;p52"/>
          <p:cNvSpPr txBox="1"/>
          <p:nvPr/>
        </p:nvSpPr>
        <p:spPr>
          <a:xfrm>
            <a:off x="5393575" y="92175"/>
            <a:ext cx="290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layfair Display"/>
                <a:ea typeface="Playfair Display"/>
                <a:cs typeface="Playfair Display"/>
                <a:sym typeface="Playfair Display"/>
              </a:rPr>
              <a:t>다른 방법 (유사도 계산시 다른 결과 도출)</a:t>
            </a:r>
            <a:endParaRPr sz="11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3"/>
          <p:cNvSpPr/>
          <p:nvPr/>
        </p:nvSpPr>
        <p:spPr>
          <a:xfrm>
            <a:off x="265550" y="3790625"/>
            <a:ext cx="8870400" cy="602400"/>
          </a:xfrm>
          <a:prstGeom prst="rect">
            <a:avLst/>
          </a:prstGeom>
          <a:solidFill>
            <a:srgbClr val="D5DF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3"/>
          <p:cNvSpPr/>
          <p:nvPr/>
        </p:nvSpPr>
        <p:spPr>
          <a:xfrm>
            <a:off x="3471350" y="3638225"/>
            <a:ext cx="5512200" cy="602400"/>
          </a:xfrm>
          <a:prstGeom prst="rect">
            <a:avLst/>
          </a:prstGeom>
          <a:solidFill>
            <a:srgbClr val="D5DF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50" y="943675"/>
            <a:ext cx="4305176" cy="3256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9" name="Google Shape;309;p53"/>
          <p:cNvGraphicFramePr/>
          <p:nvPr/>
        </p:nvGraphicFramePr>
        <p:xfrm>
          <a:off x="4721213" y="1174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{DBB94B89-B69E-4B4D-80D9-901D9581768E}</a:tableStyleId>
              </a:tblPr>
              <a:tblGrid>
                <a:gridCol w="478350"/>
                <a:gridCol w="478350"/>
                <a:gridCol w="478350"/>
                <a:gridCol w="478350"/>
                <a:gridCol w="478350"/>
                <a:gridCol w="478350"/>
                <a:gridCol w="478350"/>
                <a:gridCol w="478350"/>
                <a:gridCol w="478350"/>
              </a:tblGrid>
              <a:tr h="36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성별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향의농도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TPO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계절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특성1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특성2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특성3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특성4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향수1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향수2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10" name="Google Shape;310;p53"/>
          <p:cNvGraphicFramePr/>
          <p:nvPr/>
        </p:nvGraphicFramePr>
        <p:xfrm>
          <a:off x="4721213" y="293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{DBB94B89-B69E-4B4D-80D9-901D9581768E}</a:tableStyleId>
              </a:tblPr>
              <a:tblGrid>
                <a:gridCol w="478350"/>
                <a:gridCol w="478350"/>
                <a:gridCol w="478350"/>
                <a:gridCol w="478350"/>
                <a:gridCol w="478350"/>
              </a:tblGrid>
              <a:tr h="36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성별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향의농도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TPO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계절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향수1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향수2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4"/>
          <p:cNvSpPr/>
          <p:nvPr/>
        </p:nvSpPr>
        <p:spPr>
          <a:xfrm>
            <a:off x="3471350" y="3409625"/>
            <a:ext cx="5512200" cy="602400"/>
          </a:xfrm>
          <a:prstGeom prst="rect">
            <a:avLst/>
          </a:prstGeom>
          <a:solidFill>
            <a:srgbClr val="D5DF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00" y="936673"/>
            <a:ext cx="3301951" cy="3151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7" name="Google Shape;317;p54"/>
          <p:cNvGraphicFramePr/>
          <p:nvPr/>
        </p:nvGraphicFramePr>
        <p:xfrm>
          <a:off x="3818844" y="23097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{DBB94B89-B69E-4B4D-80D9-901D9581768E}</a:tableStyleId>
              </a:tblPr>
              <a:tblGrid>
                <a:gridCol w="597775"/>
                <a:gridCol w="597775"/>
                <a:gridCol w="597775"/>
              </a:tblGrid>
              <a:tr h="67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요인1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요인2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사람1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0.34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0.76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사람2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0.58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1.5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사람3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2.52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0.85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18" name="Google Shape;318;p54"/>
          <p:cNvGraphicFramePr/>
          <p:nvPr/>
        </p:nvGraphicFramePr>
        <p:xfrm>
          <a:off x="5963994" y="28726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{DBB94B89-B69E-4B4D-80D9-901D9581768E}</a:tableStyleId>
              </a:tblPr>
              <a:tblGrid>
                <a:gridCol w="602350"/>
                <a:gridCol w="602350"/>
                <a:gridCol w="602350"/>
                <a:gridCol w="602350"/>
                <a:gridCol w="602350"/>
              </a:tblGrid>
              <a:tr h="503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향수1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향수2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향수3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향수4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요인1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1.7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0.58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1.36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0.45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요인2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2.85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0.75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0.14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1.66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9" name="Google Shape;319;p54"/>
          <p:cNvSpPr txBox="1"/>
          <p:nvPr/>
        </p:nvSpPr>
        <p:spPr>
          <a:xfrm>
            <a:off x="5664319" y="3456862"/>
            <a:ext cx="2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X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320" name="Google Shape;320;p54"/>
          <p:cNvGraphicFramePr/>
          <p:nvPr/>
        </p:nvGraphicFramePr>
        <p:xfrm>
          <a:off x="3713838" y="52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{DBB94B89-B69E-4B4D-80D9-901D9581768E}</a:tableStyleId>
              </a:tblPr>
              <a:tblGrid>
                <a:gridCol w="592400"/>
                <a:gridCol w="592400"/>
                <a:gridCol w="592400"/>
                <a:gridCol w="592400"/>
                <a:gridCol w="592400"/>
                <a:gridCol w="592400"/>
                <a:gridCol w="592400"/>
                <a:gridCol w="592400"/>
                <a:gridCol w="592400"/>
              </a:tblGrid>
              <a:tr h="45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성별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향의농도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TPO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가격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특성1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특성2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특성3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특성4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향수1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향수2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1" name="Google Shape;321;p54"/>
          <p:cNvSpPr txBox="1"/>
          <p:nvPr/>
        </p:nvSpPr>
        <p:spPr>
          <a:xfrm>
            <a:off x="5872950" y="137825"/>
            <a:ext cx="101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layfair Display"/>
                <a:ea typeface="Playfair Display"/>
                <a:cs typeface="Playfair Display"/>
                <a:sym typeface="Playfair Display"/>
              </a:rPr>
              <a:t>기존</a:t>
            </a:r>
            <a:endParaRPr sz="1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2" name="Google Shape;322;p54"/>
          <p:cNvSpPr txBox="1"/>
          <p:nvPr/>
        </p:nvSpPr>
        <p:spPr>
          <a:xfrm>
            <a:off x="5702925" y="1964600"/>
            <a:ext cx="135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다른 아이디어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5"/>
          <p:cNvSpPr/>
          <p:nvPr/>
        </p:nvSpPr>
        <p:spPr>
          <a:xfrm>
            <a:off x="3471350" y="3409625"/>
            <a:ext cx="5512200" cy="602400"/>
          </a:xfrm>
          <a:prstGeom prst="rect">
            <a:avLst/>
          </a:prstGeom>
          <a:solidFill>
            <a:srgbClr val="D5DF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50" y="1385850"/>
            <a:ext cx="4714875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7025" y="880325"/>
            <a:ext cx="1634600" cy="38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1625" y="880325"/>
            <a:ext cx="1689000" cy="386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6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임도영</a:t>
            </a:r>
            <a:endParaRPr b="1" sz="4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7"/>
          <p:cNvPicPr preferRelativeResize="0"/>
          <p:nvPr/>
        </p:nvPicPr>
        <p:blipFill rotWithShape="1">
          <a:blip r:embed="rId3">
            <a:alphaModFix/>
          </a:blip>
          <a:srcRect b="30824" l="0" r="11134" t="0"/>
          <a:stretch/>
        </p:blipFill>
        <p:spPr>
          <a:xfrm>
            <a:off x="406575" y="1879550"/>
            <a:ext cx="3703325" cy="11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4200" y="228050"/>
            <a:ext cx="4724999" cy="48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325" y="2039150"/>
            <a:ext cx="3733325" cy="859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4950" y="232650"/>
            <a:ext cx="5316851" cy="483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9"/>
          <p:cNvSpPr txBox="1"/>
          <p:nvPr/>
        </p:nvSpPr>
        <p:spPr>
          <a:xfrm>
            <a:off x="4051125" y="1124775"/>
            <a:ext cx="33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050" y="791400"/>
            <a:ext cx="2836200" cy="22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725" y="3169375"/>
            <a:ext cx="585550" cy="64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9850" y="3132625"/>
            <a:ext cx="578250" cy="68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9"/>
          <p:cNvSpPr txBox="1"/>
          <p:nvPr/>
        </p:nvSpPr>
        <p:spPr>
          <a:xfrm>
            <a:off x="4881425" y="1043950"/>
            <a:ext cx="264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지미추 EDT 100ml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7" name="Google Shape;357;p59"/>
          <p:cNvSpPr txBox="1"/>
          <p:nvPr/>
        </p:nvSpPr>
        <p:spPr>
          <a:xfrm>
            <a:off x="4881425" y="1357200"/>
            <a:ext cx="134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102,000원</a:t>
            </a:r>
            <a:endParaRPr b="1" sz="160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8" name="Google Shape;358;p59"/>
          <p:cNvSpPr txBox="1"/>
          <p:nvPr/>
        </p:nvSpPr>
        <p:spPr>
          <a:xfrm>
            <a:off x="1933850" y="3901175"/>
            <a:ext cx="223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bin"/>
                <a:ea typeface="Cabin"/>
                <a:cs typeface="Cabin"/>
                <a:sym typeface="Cabin"/>
              </a:rPr>
              <a:t>이런 </a:t>
            </a:r>
            <a:r>
              <a:rPr b="1" lang="en" sz="1200">
                <a:latin typeface="Cabin"/>
                <a:ea typeface="Cabin"/>
                <a:cs typeface="Cabin"/>
                <a:sym typeface="Cabin"/>
              </a:rPr>
              <a:t>향수는</a:t>
            </a:r>
            <a:r>
              <a:rPr lang="en" sz="1200">
                <a:latin typeface="Cabin"/>
                <a:ea typeface="Cabin"/>
                <a:cs typeface="Cabin"/>
                <a:sym typeface="Cabin"/>
              </a:rPr>
              <a:t> 어떠세요?</a:t>
            </a:r>
            <a:endParaRPr sz="12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59" name="Google Shape;359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5550" y="4270475"/>
            <a:ext cx="258550" cy="2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9"/>
          <p:cNvSpPr txBox="1"/>
          <p:nvPr/>
        </p:nvSpPr>
        <p:spPr>
          <a:xfrm>
            <a:off x="2466700" y="4212500"/>
            <a:ext cx="2836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지미추 블러썸 EDP 100ml</a:t>
            </a:r>
            <a:endParaRPr sz="600"/>
          </a:p>
        </p:txBody>
      </p:sp>
      <p:sp>
        <p:nvSpPr>
          <p:cNvPr id="361" name="Google Shape;361;p59"/>
          <p:cNvSpPr txBox="1"/>
          <p:nvPr/>
        </p:nvSpPr>
        <p:spPr>
          <a:xfrm>
            <a:off x="2466700" y="4356300"/>
            <a:ext cx="2836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93,510원</a:t>
            </a:r>
            <a:endParaRPr sz="600"/>
          </a:p>
        </p:txBody>
      </p:sp>
      <p:pic>
        <p:nvPicPr>
          <p:cNvPr id="362" name="Google Shape;362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1050" y="4282175"/>
            <a:ext cx="310925" cy="2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9"/>
          <p:cNvSpPr txBox="1"/>
          <p:nvPr/>
        </p:nvSpPr>
        <p:spPr>
          <a:xfrm>
            <a:off x="3673650" y="4201100"/>
            <a:ext cx="2836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어나더13 EDP</a:t>
            </a:r>
            <a:r>
              <a:rPr lang="en" sz="600"/>
              <a:t> 100ml</a:t>
            </a:r>
            <a:endParaRPr sz="600"/>
          </a:p>
        </p:txBody>
      </p:sp>
      <p:sp>
        <p:nvSpPr>
          <p:cNvPr id="364" name="Google Shape;364;p59"/>
          <p:cNvSpPr txBox="1"/>
          <p:nvPr/>
        </p:nvSpPr>
        <p:spPr>
          <a:xfrm>
            <a:off x="3673650" y="4344900"/>
            <a:ext cx="2836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399,000</a:t>
            </a:r>
            <a:r>
              <a:rPr lang="en" sz="600"/>
              <a:t>원</a:t>
            </a:r>
            <a:endParaRPr sz="600"/>
          </a:p>
        </p:txBody>
      </p:sp>
      <p:pic>
        <p:nvPicPr>
          <p:cNvPr id="365" name="Google Shape;365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6100" y="4248638"/>
            <a:ext cx="310925" cy="32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9"/>
          <p:cNvSpPr txBox="1"/>
          <p:nvPr/>
        </p:nvSpPr>
        <p:spPr>
          <a:xfrm>
            <a:off x="4910800" y="4201113"/>
            <a:ext cx="2836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입생로랑 몽파리팜므 </a:t>
            </a:r>
            <a:r>
              <a:rPr lang="en" sz="600"/>
              <a:t>EDP 100ml</a:t>
            </a:r>
            <a:endParaRPr sz="600"/>
          </a:p>
        </p:txBody>
      </p:sp>
      <p:sp>
        <p:nvSpPr>
          <p:cNvPr id="367" name="Google Shape;367;p59"/>
          <p:cNvSpPr txBox="1"/>
          <p:nvPr/>
        </p:nvSpPr>
        <p:spPr>
          <a:xfrm>
            <a:off x="4910800" y="4344913"/>
            <a:ext cx="2836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172,800</a:t>
            </a:r>
            <a:r>
              <a:rPr lang="en" sz="600"/>
              <a:t>원</a:t>
            </a:r>
            <a:endParaRPr sz="600"/>
          </a:p>
        </p:txBody>
      </p:sp>
      <p:sp>
        <p:nvSpPr>
          <p:cNvPr id="368" name="Google Shape;368;p59"/>
          <p:cNvSpPr txBox="1"/>
          <p:nvPr/>
        </p:nvSpPr>
        <p:spPr>
          <a:xfrm>
            <a:off x="6357450" y="4195238"/>
            <a:ext cx="2836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톰보드 블랙오키드</a:t>
            </a:r>
            <a:r>
              <a:rPr lang="en" sz="600"/>
              <a:t> EDP 100ml</a:t>
            </a:r>
            <a:endParaRPr sz="600"/>
          </a:p>
        </p:txBody>
      </p:sp>
      <p:sp>
        <p:nvSpPr>
          <p:cNvPr id="369" name="Google Shape;369;p59"/>
          <p:cNvSpPr txBox="1"/>
          <p:nvPr/>
        </p:nvSpPr>
        <p:spPr>
          <a:xfrm>
            <a:off x="6357450" y="4339038"/>
            <a:ext cx="2836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229,00</a:t>
            </a:r>
            <a:r>
              <a:rPr lang="en" sz="600"/>
              <a:t>0원</a:t>
            </a:r>
            <a:endParaRPr sz="600"/>
          </a:p>
        </p:txBody>
      </p:sp>
      <p:pic>
        <p:nvPicPr>
          <p:cNvPr id="370" name="Google Shape;370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6129000" y="4282188"/>
            <a:ext cx="310925" cy="25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675" y="467825"/>
            <a:ext cx="3703323" cy="43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0"/>
          <p:cNvSpPr txBox="1"/>
          <p:nvPr/>
        </p:nvSpPr>
        <p:spPr>
          <a:xfrm>
            <a:off x="5006350" y="2495825"/>
            <a:ext cx="41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7350" y="467825"/>
            <a:ext cx="3960475" cy="432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612" y="76650"/>
            <a:ext cx="6296776" cy="360262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61"/>
          <p:cNvSpPr txBox="1"/>
          <p:nvPr/>
        </p:nvSpPr>
        <p:spPr>
          <a:xfrm>
            <a:off x="5969975" y="305250"/>
            <a:ext cx="152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애자일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-단장님 피드백-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정 도</a:t>
            </a:r>
            <a:endParaRPr b="1" sz="4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2"/>
          <p:cNvSpPr txBox="1"/>
          <p:nvPr>
            <p:ph type="title"/>
          </p:nvPr>
        </p:nvSpPr>
        <p:spPr>
          <a:xfrm>
            <a:off x="344250" y="990550"/>
            <a:ext cx="8455500" cy="25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11"/>
              <a:t>개인적 경험에의한 제품의 가능성</a:t>
            </a:r>
            <a:endParaRPr sz="241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4615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백화점에 시향을 하러 갔을때 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연세 지긋하신 노신사분께서 향수를 지명하며 시향하러오는 모습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4615"/>
              <a:buFont typeface="Arial"/>
              <a:buNone/>
            </a:pPr>
            <a:r>
              <a:rPr lang="en" sz="1300"/>
              <a:t>기성세대분들은 거의 향수를 싫어하고 사치라 여기시는 분들이 많은편인데 이제 조금씩 향수도 대중화되어간다고 생각.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3"/>
          <p:cNvSpPr txBox="1"/>
          <p:nvPr>
            <p:ph type="title"/>
          </p:nvPr>
        </p:nvSpPr>
        <p:spPr>
          <a:xfrm>
            <a:off x="344250" y="384425"/>
            <a:ext cx="8455500" cy="31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/>
              <a:t>설문조사 피드백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/>
              <a:t>1. 고려해야 할 특성에 가격대도 함께 물어봐 주면 좋겠다.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/>
              <a:t>2. 향수를 모르는 사람의 입장에서 특성을 고르기가 힘들었다.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/>
              <a:t>3. 향수를 쓰는지, 안쓰는지 먼저 물어봐주면 좋겠다.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/>
              <a:t>4. 계절감을 좀 더 다양하게 세분화해주었으면 좋겠다.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/>
              <a:t>(예. 봄,겨울 또는 여름,가을 등.)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4"/>
          <p:cNvSpPr txBox="1"/>
          <p:nvPr>
            <p:ph type="title"/>
          </p:nvPr>
        </p:nvSpPr>
        <p:spPr>
          <a:xfrm>
            <a:off x="344250" y="131875"/>
            <a:ext cx="8455500" cy="34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lang="en" sz="1050"/>
              <a:t>한계점.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t/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lang="en" sz="1050"/>
              <a:t>1. 자신이 향수의 어떤 특성을 좋아하는지 명확하게 모른다.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t/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lang="en" sz="1050"/>
              <a:t>2. 데이터가 너무 (남성적)편중되어있다.( 다양한 종류의 향수데이터 확보 필요.) 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t/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t/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lang="en" sz="1050"/>
              <a:t>3. 향수는 일반적으로 한번에 좋아지기보다는 시간이 조금 지나고 향에 익숙해지면 좋아지는 경향이 있음(특성을 세분화하되, 최대한 그룹화)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t/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t/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05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5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끝이 아닌, 새로운 시작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5650" y="152400"/>
            <a:ext cx="2178361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923" y="152400"/>
            <a:ext cx="2178361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6197" y="126550"/>
            <a:ext cx="2178361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" y="152400"/>
            <a:ext cx="2155099" cy="47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/>
        </p:nvSpPr>
        <p:spPr>
          <a:xfrm>
            <a:off x="715050" y="2248500"/>
            <a:ext cx="771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3000" u="sng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https://www.instagram.com/iou_scent/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125" y="202900"/>
            <a:ext cx="1903400" cy="367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925" y="1196275"/>
            <a:ext cx="1947951" cy="367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425" y="181350"/>
            <a:ext cx="3218875" cy="10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500" y="1221525"/>
            <a:ext cx="2128425" cy="244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3900" y="2467350"/>
            <a:ext cx="3323576" cy="12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3200" y="231875"/>
            <a:ext cx="1880275" cy="281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